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9" d="100"/>
          <a:sy n="89" d="100"/>
        </p:scale>
        <p:origin x="61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ullen Family" userId="18d55031853d0802" providerId="LiveId" clId="{0C2A24AA-05B3-4AAF-8BEF-24833D297C33}"/>
    <pc:docChg chg="modSld">
      <pc:chgData name="Bullen Family" userId="18d55031853d0802" providerId="LiveId" clId="{0C2A24AA-05B3-4AAF-8BEF-24833D297C33}" dt="2023-05-31T08:41:25.597" v="8" actId="5793"/>
      <pc:docMkLst>
        <pc:docMk/>
      </pc:docMkLst>
      <pc:sldChg chg="modSp mod">
        <pc:chgData name="Bullen Family" userId="18d55031853d0802" providerId="LiveId" clId="{0C2A24AA-05B3-4AAF-8BEF-24833D297C33}" dt="2023-05-31T08:41:25.597" v="8" actId="5793"/>
        <pc:sldMkLst>
          <pc:docMk/>
          <pc:sldMk cId="1029961182" sldId="257"/>
        </pc:sldMkLst>
        <pc:spChg chg="mod">
          <ac:chgData name="Bullen Family" userId="18d55031853d0802" providerId="LiveId" clId="{0C2A24AA-05B3-4AAF-8BEF-24833D297C33}" dt="2023-05-31T08:41:25.597" v="8" actId="5793"/>
          <ac:spMkLst>
            <pc:docMk/>
            <pc:sldMk cId="1029961182" sldId="257"/>
            <ac:spMk id="51" creationId="{C1EBB8FB-88C0-9C94-9F3D-891237FCA7C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028400-B296-47C8-9852-0BB14EDDDB9D}" type="datetimeFigureOut">
              <a:rPr lang="en-GB" smtClean="0"/>
              <a:t>31/05/2023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139A88-F8D3-4775-8228-8D51D92021DA}" type="slidenum">
              <a:rPr lang="en-GB" smtClean="0"/>
              <a:t>‹#›</a:t>
            </a:fld>
            <a:endParaRPr lang="en-GB"/>
          </a:p>
        </p:txBody>
      </p:sp>
    </p:spTree>
    <p:extLst>
      <p:ext uri="{BB962C8B-B14F-4D97-AF65-F5344CB8AC3E}">
        <p14:creationId xmlns:p14="http://schemas.microsoft.com/office/powerpoint/2010/main" val="1857295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B93B7-7998-9C4B-E990-8668A5924C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4D5E8B0-9BD4-022C-384E-DB0C7B3C45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CE0DA15-97CE-A004-D232-CB456C1B152D}"/>
              </a:ext>
            </a:extLst>
          </p:cNvPr>
          <p:cNvSpPr>
            <a:spLocks noGrp="1"/>
          </p:cNvSpPr>
          <p:nvPr>
            <p:ph type="dt" sz="half" idx="10"/>
          </p:nvPr>
        </p:nvSpPr>
        <p:spPr/>
        <p:txBody>
          <a:bodyPr/>
          <a:lstStyle/>
          <a:p>
            <a:fld id="{1F654420-FC42-4228-8DD6-8F61E9A33F2C}" type="datetimeFigureOut">
              <a:rPr lang="en-GB" smtClean="0"/>
              <a:t>31/05/2023</a:t>
            </a:fld>
            <a:endParaRPr lang="en-GB"/>
          </a:p>
        </p:txBody>
      </p:sp>
      <p:sp>
        <p:nvSpPr>
          <p:cNvPr id="5" name="Footer Placeholder 4">
            <a:extLst>
              <a:ext uri="{FF2B5EF4-FFF2-40B4-BE49-F238E27FC236}">
                <a16:creationId xmlns:a16="http://schemas.microsoft.com/office/drawing/2014/main" id="{F073EEE9-4707-E3CD-1CEF-834FFA22B4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3D3B07-81B9-C304-8276-ED996DC98FC8}"/>
              </a:ext>
            </a:extLst>
          </p:cNvPr>
          <p:cNvSpPr>
            <a:spLocks noGrp="1"/>
          </p:cNvSpPr>
          <p:nvPr>
            <p:ph type="sldNum" sz="quarter" idx="12"/>
          </p:nvPr>
        </p:nvSpPr>
        <p:spPr/>
        <p:txBody>
          <a:bodyPr/>
          <a:lstStyle/>
          <a:p>
            <a:fld id="{A9882D09-73CC-436D-A97B-8AC672805C9E}" type="slidenum">
              <a:rPr lang="en-GB" smtClean="0"/>
              <a:t>‹#›</a:t>
            </a:fld>
            <a:endParaRPr lang="en-GB"/>
          </a:p>
        </p:txBody>
      </p:sp>
    </p:spTree>
    <p:extLst>
      <p:ext uri="{BB962C8B-B14F-4D97-AF65-F5344CB8AC3E}">
        <p14:creationId xmlns:p14="http://schemas.microsoft.com/office/powerpoint/2010/main" val="2015122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070B0-356C-0200-9A80-901B3AA5FBA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8FE9ECA-9084-F703-AA5C-CEC6F06664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FD6D5F-327C-F02A-B9DF-0BCAE9E68FDA}"/>
              </a:ext>
            </a:extLst>
          </p:cNvPr>
          <p:cNvSpPr>
            <a:spLocks noGrp="1"/>
          </p:cNvSpPr>
          <p:nvPr>
            <p:ph type="dt" sz="half" idx="10"/>
          </p:nvPr>
        </p:nvSpPr>
        <p:spPr/>
        <p:txBody>
          <a:bodyPr/>
          <a:lstStyle/>
          <a:p>
            <a:fld id="{1F654420-FC42-4228-8DD6-8F61E9A33F2C}" type="datetimeFigureOut">
              <a:rPr lang="en-GB" smtClean="0"/>
              <a:t>31/05/2023</a:t>
            </a:fld>
            <a:endParaRPr lang="en-GB"/>
          </a:p>
        </p:txBody>
      </p:sp>
      <p:sp>
        <p:nvSpPr>
          <p:cNvPr id="5" name="Footer Placeholder 4">
            <a:extLst>
              <a:ext uri="{FF2B5EF4-FFF2-40B4-BE49-F238E27FC236}">
                <a16:creationId xmlns:a16="http://schemas.microsoft.com/office/drawing/2014/main" id="{7BCEA629-25D0-B016-838A-82E5D8B7EF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89C7CA-235A-ECAF-F6D6-7AE83A62EE7F}"/>
              </a:ext>
            </a:extLst>
          </p:cNvPr>
          <p:cNvSpPr>
            <a:spLocks noGrp="1"/>
          </p:cNvSpPr>
          <p:nvPr>
            <p:ph type="sldNum" sz="quarter" idx="12"/>
          </p:nvPr>
        </p:nvSpPr>
        <p:spPr/>
        <p:txBody>
          <a:bodyPr/>
          <a:lstStyle/>
          <a:p>
            <a:fld id="{A9882D09-73CC-436D-A97B-8AC672805C9E}" type="slidenum">
              <a:rPr lang="en-GB" smtClean="0"/>
              <a:t>‹#›</a:t>
            </a:fld>
            <a:endParaRPr lang="en-GB"/>
          </a:p>
        </p:txBody>
      </p:sp>
    </p:spTree>
    <p:extLst>
      <p:ext uri="{BB962C8B-B14F-4D97-AF65-F5344CB8AC3E}">
        <p14:creationId xmlns:p14="http://schemas.microsoft.com/office/powerpoint/2010/main" val="2095556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AD8110-9D30-BD12-F3B0-DF0B23BFEDD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51C1708-3777-2DAF-1A5B-1E2806DB30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8092A4-3E5F-F227-8A8A-50A368856353}"/>
              </a:ext>
            </a:extLst>
          </p:cNvPr>
          <p:cNvSpPr>
            <a:spLocks noGrp="1"/>
          </p:cNvSpPr>
          <p:nvPr>
            <p:ph type="dt" sz="half" idx="10"/>
          </p:nvPr>
        </p:nvSpPr>
        <p:spPr/>
        <p:txBody>
          <a:bodyPr/>
          <a:lstStyle/>
          <a:p>
            <a:fld id="{1F654420-FC42-4228-8DD6-8F61E9A33F2C}" type="datetimeFigureOut">
              <a:rPr lang="en-GB" smtClean="0"/>
              <a:t>31/05/2023</a:t>
            </a:fld>
            <a:endParaRPr lang="en-GB"/>
          </a:p>
        </p:txBody>
      </p:sp>
      <p:sp>
        <p:nvSpPr>
          <p:cNvPr id="5" name="Footer Placeholder 4">
            <a:extLst>
              <a:ext uri="{FF2B5EF4-FFF2-40B4-BE49-F238E27FC236}">
                <a16:creationId xmlns:a16="http://schemas.microsoft.com/office/drawing/2014/main" id="{7E21853C-A7CD-2ACF-63D9-860DCFB9F7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A05F890-6B30-5AB1-A9E7-6F67137E700E}"/>
              </a:ext>
            </a:extLst>
          </p:cNvPr>
          <p:cNvSpPr>
            <a:spLocks noGrp="1"/>
          </p:cNvSpPr>
          <p:nvPr>
            <p:ph type="sldNum" sz="quarter" idx="12"/>
          </p:nvPr>
        </p:nvSpPr>
        <p:spPr/>
        <p:txBody>
          <a:bodyPr/>
          <a:lstStyle/>
          <a:p>
            <a:fld id="{A9882D09-73CC-436D-A97B-8AC672805C9E}" type="slidenum">
              <a:rPr lang="en-GB" smtClean="0"/>
              <a:t>‹#›</a:t>
            </a:fld>
            <a:endParaRPr lang="en-GB"/>
          </a:p>
        </p:txBody>
      </p:sp>
    </p:spTree>
    <p:extLst>
      <p:ext uri="{BB962C8B-B14F-4D97-AF65-F5344CB8AC3E}">
        <p14:creationId xmlns:p14="http://schemas.microsoft.com/office/powerpoint/2010/main" val="1131995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0304F-CCFD-ED08-27EC-CA143417889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C89EB94-F0A4-7E5F-8C15-F44033D0F3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417CF3-A4B3-5473-EF27-CEC0B4BD854D}"/>
              </a:ext>
            </a:extLst>
          </p:cNvPr>
          <p:cNvSpPr>
            <a:spLocks noGrp="1"/>
          </p:cNvSpPr>
          <p:nvPr>
            <p:ph type="dt" sz="half" idx="10"/>
          </p:nvPr>
        </p:nvSpPr>
        <p:spPr/>
        <p:txBody>
          <a:bodyPr/>
          <a:lstStyle/>
          <a:p>
            <a:fld id="{1F654420-FC42-4228-8DD6-8F61E9A33F2C}" type="datetimeFigureOut">
              <a:rPr lang="en-GB" smtClean="0"/>
              <a:t>31/05/2023</a:t>
            </a:fld>
            <a:endParaRPr lang="en-GB"/>
          </a:p>
        </p:txBody>
      </p:sp>
      <p:sp>
        <p:nvSpPr>
          <p:cNvPr id="5" name="Footer Placeholder 4">
            <a:extLst>
              <a:ext uri="{FF2B5EF4-FFF2-40B4-BE49-F238E27FC236}">
                <a16:creationId xmlns:a16="http://schemas.microsoft.com/office/drawing/2014/main" id="{2A7E9F6C-EC16-33DE-C182-456D0BFED53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14641D-26FB-A95B-F123-BDD0317C8021}"/>
              </a:ext>
            </a:extLst>
          </p:cNvPr>
          <p:cNvSpPr>
            <a:spLocks noGrp="1"/>
          </p:cNvSpPr>
          <p:nvPr>
            <p:ph type="sldNum" sz="quarter" idx="12"/>
          </p:nvPr>
        </p:nvSpPr>
        <p:spPr/>
        <p:txBody>
          <a:bodyPr/>
          <a:lstStyle/>
          <a:p>
            <a:fld id="{A9882D09-73CC-436D-A97B-8AC672805C9E}" type="slidenum">
              <a:rPr lang="en-GB" smtClean="0"/>
              <a:t>‹#›</a:t>
            </a:fld>
            <a:endParaRPr lang="en-GB"/>
          </a:p>
        </p:txBody>
      </p:sp>
    </p:spTree>
    <p:extLst>
      <p:ext uri="{BB962C8B-B14F-4D97-AF65-F5344CB8AC3E}">
        <p14:creationId xmlns:p14="http://schemas.microsoft.com/office/powerpoint/2010/main" val="4278538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D0DC4-756C-5F0A-B000-8A89DD7460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2892751-502E-87D9-DE71-C12CAD2C06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A5727A-D60A-08C1-4731-600B734B23E5}"/>
              </a:ext>
            </a:extLst>
          </p:cNvPr>
          <p:cNvSpPr>
            <a:spLocks noGrp="1"/>
          </p:cNvSpPr>
          <p:nvPr>
            <p:ph type="dt" sz="half" idx="10"/>
          </p:nvPr>
        </p:nvSpPr>
        <p:spPr/>
        <p:txBody>
          <a:bodyPr/>
          <a:lstStyle/>
          <a:p>
            <a:fld id="{1F654420-FC42-4228-8DD6-8F61E9A33F2C}" type="datetimeFigureOut">
              <a:rPr lang="en-GB" smtClean="0"/>
              <a:t>31/05/2023</a:t>
            </a:fld>
            <a:endParaRPr lang="en-GB"/>
          </a:p>
        </p:txBody>
      </p:sp>
      <p:sp>
        <p:nvSpPr>
          <p:cNvPr id="5" name="Footer Placeholder 4">
            <a:extLst>
              <a:ext uri="{FF2B5EF4-FFF2-40B4-BE49-F238E27FC236}">
                <a16:creationId xmlns:a16="http://schemas.microsoft.com/office/drawing/2014/main" id="{05E31924-0BE2-0913-EC82-E6CC97A70F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E2F9FD-4A75-3131-9737-1E8138D90449}"/>
              </a:ext>
            </a:extLst>
          </p:cNvPr>
          <p:cNvSpPr>
            <a:spLocks noGrp="1"/>
          </p:cNvSpPr>
          <p:nvPr>
            <p:ph type="sldNum" sz="quarter" idx="12"/>
          </p:nvPr>
        </p:nvSpPr>
        <p:spPr/>
        <p:txBody>
          <a:bodyPr/>
          <a:lstStyle/>
          <a:p>
            <a:fld id="{A9882D09-73CC-436D-A97B-8AC672805C9E}" type="slidenum">
              <a:rPr lang="en-GB" smtClean="0"/>
              <a:t>‹#›</a:t>
            </a:fld>
            <a:endParaRPr lang="en-GB"/>
          </a:p>
        </p:txBody>
      </p:sp>
    </p:spTree>
    <p:extLst>
      <p:ext uri="{BB962C8B-B14F-4D97-AF65-F5344CB8AC3E}">
        <p14:creationId xmlns:p14="http://schemas.microsoft.com/office/powerpoint/2010/main" val="2185905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B1C81-7E94-CCE1-9218-3FC859AEC19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84C4997-501D-E5A4-8B08-9EA9931450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73F5DC5-5440-B207-CD24-EAF8C8EBDCC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0F4379A-58A9-D514-2278-EE8BE659F042}"/>
              </a:ext>
            </a:extLst>
          </p:cNvPr>
          <p:cNvSpPr>
            <a:spLocks noGrp="1"/>
          </p:cNvSpPr>
          <p:nvPr>
            <p:ph type="dt" sz="half" idx="10"/>
          </p:nvPr>
        </p:nvSpPr>
        <p:spPr/>
        <p:txBody>
          <a:bodyPr/>
          <a:lstStyle/>
          <a:p>
            <a:fld id="{1F654420-FC42-4228-8DD6-8F61E9A33F2C}" type="datetimeFigureOut">
              <a:rPr lang="en-GB" smtClean="0"/>
              <a:t>31/05/2023</a:t>
            </a:fld>
            <a:endParaRPr lang="en-GB"/>
          </a:p>
        </p:txBody>
      </p:sp>
      <p:sp>
        <p:nvSpPr>
          <p:cNvPr id="6" name="Footer Placeholder 5">
            <a:extLst>
              <a:ext uri="{FF2B5EF4-FFF2-40B4-BE49-F238E27FC236}">
                <a16:creationId xmlns:a16="http://schemas.microsoft.com/office/drawing/2014/main" id="{D30F3F9C-D41B-FBB2-38FB-BD57731E51A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E3FD309-D4CB-5E6E-A201-DFCBEB93A418}"/>
              </a:ext>
            </a:extLst>
          </p:cNvPr>
          <p:cNvSpPr>
            <a:spLocks noGrp="1"/>
          </p:cNvSpPr>
          <p:nvPr>
            <p:ph type="sldNum" sz="quarter" idx="12"/>
          </p:nvPr>
        </p:nvSpPr>
        <p:spPr/>
        <p:txBody>
          <a:bodyPr/>
          <a:lstStyle/>
          <a:p>
            <a:fld id="{A9882D09-73CC-436D-A97B-8AC672805C9E}" type="slidenum">
              <a:rPr lang="en-GB" smtClean="0"/>
              <a:t>‹#›</a:t>
            </a:fld>
            <a:endParaRPr lang="en-GB"/>
          </a:p>
        </p:txBody>
      </p:sp>
    </p:spTree>
    <p:extLst>
      <p:ext uri="{BB962C8B-B14F-4D97-AF65-F5344CB8AC3E}">
        <p14:creationId xmlns:p14="http://schemas.microsoft.com/office/powerpoint/2010/main" val="3126793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B6188-CBE0-BA39-914D-61207107606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7B5DB4-C5D0-1835-2478-0C0A31A3A7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6B341D-0321-9529-42C3-AE003606EB6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77DB829-275E-BD27-AA06-8427E6843A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8482E0-7699-4CA5-06AB-F39D98457B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0581648-41DE-436F-9A81-1A5968A3A61F}"/>
              </a:ext>
            </a:extLst>
          </p:cNvPr>
          <p:cNvSpPr>
            <a:spLocks noGrp="1"/>
          </p:cNvSpPr>
          <p:nvPr>
            <p:ph type="dt" sz="half" idx="10"/>
          </p:nvPr>
        </p:nvSpPr>
        <p:spPr/>
        <p:txBody>
          <a:bodyPr/>
          <a:lstStyle/>
          <a:p>
            <a:fld id="{1F654420-FC42-4228-8DD6-8F61E9A33F2C}" type="datetimeFigureOut">
              <a:rPr lang="en-GB" smtClean="0"/>
              <a:t>31/05/2023</a:t>
            </a:fld>
            <a:endParaRPr lang="en-GB"/>
          </a:p>
        </p:txBody>
      </p:sp>
      <p:sp>
        <p:nvSpPr>
          <p:cNvPr id="8" name="Footer Placeholder 7">
            <a:extLst>
              <a:ext uri="{FF2B5EF4-FFF2-40B4-BE49-F238E27FC236}">
                <a16:creationId xmlns:a16="http://schemas.microsoft.com/office/drawing/2014/main" id="{C2554EDC-D9F0-526D-75F6-BB96700BF80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E1B8C48-3FD1-2CE3-D0CE-C4AAB1D7E98C}"/>
              </a:ext>
            </a:extLst>
          </p:cNvPr>
          <p:cNvSpPr>
            <a:spLocks noGrp="1"/>
          </p:cNvSpPr>
          <p:nvPr>
            <p:ph type="sldNum" sz="quarter" idx="12"/>
          </p:nvPr>
        </p:nvSpPr>
        <p:spPr/>
        <p:txBody>
          <a:bodyPr/>
          <a:lstStyle/>
          <a:p>
            <a:fld id="{A9882D09-73CC-436D-A97B-8AC672805C9E}" type="slidenum">
              <a:rPr lang="en-GB" smtClean="0"/>
              <a:t>‹#›</a:t>
            </a:fld>
            <a:endParaRPr lang="en-GB"/>
          </a:p>
        </p:txBody>
      </p:sp>
    </p:spTree>
    <p:extLst>
      <p:ext uri="{BB962C8B-B14F-4D97-AF65-F5344CB8AC3E}">
        <p14:creationId xmlns:p14="http://schemas.microsoft.com/office/powerpoint/2010/main" val="3827081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04001-50DF-889D-DBB2-C7F5622AFC3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7BC0BAF-2E5C-4033-F069-57D8C6F2315A}"/>
              </a:ext>
            </a:extLst>
          </p:cNvPr>
          <p:cNvSpPr>
            <a:spLocks noGrp="1"/>
          </p:cNvSpPr>
          <p:nvPr>
            <p:ph type="dt" sz="half" idx="10"/>
          </p:nvPr>
        </p:nvSpPr>
        <p:spPr/>
        <p:txBody>
          <a:bodyPr/>
          <a:lstStyle/>
          <a:p>
            <a:fld id="{1F654420-FC42-4228-8DD6-8F61E9A33F2C}" type="datetimeFigureOut">
              <a:rPr lang="en-GB" smtClean="0"/>
              <a:t>31/05/2023</a:t>
            </a:fld>
            <a:endParaRPr lang="en-GB"/>
          </a:p>
        </p:txBody>
      </p:sp>
      <p:sp>
        <p:nvSpPr>
          <p:cNvPr id="4" name="Footer Placeholder 3">
            <a:extLst>
              <a:ext uri="{FF2B5EF4-FFF2-40B4-BE49-F238E27FC236}">
                <a16:creationId xmlns:a16="http://schemas.microsoft.com/office/drawing/2014/main" id="{AB67D032-2100-7FD3-5851-AA235063208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4A82BA6-65E4-48D5-887F-9662FC2A6BA6}"/>
              </a:ext>
            </a:extLst>
          </p:cNvPr>
          <p:cNvSpPr>
            <a:spLocks noGrp="1"/>
          </p:cNvSpPr>
          <p:nvPr>
            <p:ph type="sldNum" sz="quarter" idx="12"/>
          </p:nvPr>
        </p:nvSpPr>
        <p:spPr/>
        <p:txBody>
          <a:bodyPr/>
          <a:lstStyle/>
          <a:p>
            <a:fld id="{A9882D09-73CC-436D-A97B-8AC672805C9E}" type="slidenum">
              <a:rPr lang="en-GB" smtClean="0"/>
              <a:t>‹#›</a:t>
            </a:fld>
            <a:endParaRPr lang="en-GB"/>
          </a:p>
        </p:txBody>
      </p:sp>
    </p:spTree>
    <p:extLst>
      <p:ext uri="{BB962C8B-B14F-4D97-AF65-F5344CB8AC3E}">
        <p14:creationId xmlns:p14="http://schemas.microsoft.com/office/powerpoint/2010/main" val="1660756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CAC2D5-FC86-13CD-3A91-E0CDC2B1378D}"/>
              </a:ext>
            </a:extLst>
          </p:cNvPr>
          <p:cNvSpPr>
            <a:spLocks noGrp="1"/>
          </p:cNvSpPr>
          <p:nvPr>
            <p:ph type="dt" sz="half" idx="10"/>
          </p:nvPr>
        </p:nvSpPr>
        <p:spPr/>
        <p:txBody>
          <a:bodyPr/>
          <a:lstStyle/>
          <a:p>
            <a:fld id="{1F654420-FC42-4228-8DD6-8F61E9A33F2C}" type="datetimeFigureOut">
              <a:rPr lang="en-GB" smtClean="0"/>
              <a:t>31/05/2023</a:t>
            </a:fld>
            <a:endParaRPr lang="en-GB"/>
          </a:p>
        </p:txBody>
      </p:sp>
      <p:sp>
        <p:nvSpPr>
          <p:cNvPr id="3" name="Footer Placeholder 2">
            <a:extLst>
              <a:ext uri="{FF2B5EF4-FFF2-40B4-BE49-F238E27FC236}">
                <a16:creationId xmlns:a16="http://schemas.microsoft.com/office/drawing/2014/main" id="{9AC3508A-ED76-DFB9-EEAA-ACE68D1D27A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24228D8-304B-4DA7-F28A-805F902F11D5}"/>
              </a:ext>
            </a:extLst>
          </p:cNvPr>
          <p:cNvSpPr>
            <a:spLocks noGrp="1"/>
          </p:cNvSpPr>
          <p:nvPr>
            <p:ph type="sldNum" sz="quarter" idx="12"/>
          </p:nvPr>
        </p:nvSpPr>
        <p:spPr/>
        <p:txBody>
          <a:bodyPr/>
          <a:lstStyle/>
          <a:p>
            <a:fld id="{A9882D09-73CC-436D-A97B-8AC672805C9E}" type="slidenum">
              <a:rPr lang="en-GB" smtClean="0"/>
              <a:t>‹#›</a:t>
            </a:fld>
            <a:endParaRPr lang="en-GB"/>
          </a:p>
        </p:txBody>
      </p:sp>
    </p:spTree>
    <p:extLst>
      <p:ext uri="{BB962C8B-B14F-4D97-AF65-F5344CB8AC3E}">
        <p14:creationId xmlns:p14="http://schemas.microsoft.com/office/powerpoint/2010/main" val="2999074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5C73D-40C9-D2FB-8563-F130C1D88A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A8BA5C8-C10F-2382-FF9E-B44CCFD408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B528867-8910-1223-0988-5A801E280F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D35047-0B62-D066-4D1F-B0E8209157D1}"/>
              </a:ext>
            </a:extLst>
          </p:cNvPr>
          <p:cNvSpPr>
            <a:spLocks noGrp="1"/>
          </p:cNvSpPr>
          <p:nvPr>
            <p:ph type="dt" sz="half" idx="10"/>
          </p:nvPr>
        </p:nvSpPr>
        <p:spPr/>
        <p:txBody>
          <a:bodyPr/>
          <a:lstStyle/>
          <a:p>
            <a:fld id="{1F654420-FC42-4228-8DD6-8F61E9A33F2C}" type="datetimeFigureOut">
              <a:rPr lang="en-GB" smtClean="0"/>
              <a:t>31/05/2023</a:t>
            </a:fld>
            <a:endParaRPr lang="en-GB"/>
          </a:p>
        </p:txBody>
      </p:sp>
      <p:sp>
        <p:nvSpPr>
          <p:cNvPr id="6" name="Footer Placeholder 5">
            <a:extLst>
              <a:ext uri="{FF2B5EF4-FFF2-40B4-BE49-F238E27FC236}">
                <a16:creationId xmlns:a16="http://schemas.microsoft.com/office/drawing/2014/main" id="{DE15069F-72D5-E3FE-E2F5-FB6315EAD4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20818A9-D75B-8F88-FD5E-25B31669FFFD}"/>
              </a:ext>
            </a:extLst>
          </p:cNvPr>
          <p:cNvSpPr>
            <a:spLocks noGrp="1"/>
          </p:cNvSpPr>
          <p:nvPr>
            <p:ph type="sldNum" sz="quarter" idx="12"/>
          </p:nvPr>
        </p:nvSpPr>
        <p:spPr/>
        <p:txBody>
          <a:bodyPr/>
          <a:lstStyle/>
          <a:p>
            <a:fld id="{A9882D09-73CC-436D-A97B-8AC672805C9E}" type="slidenum">
              <a:rPr lang="en-GB" smtClean="0"/>
              <a:t>‹#›</a:t>
            </a:fld>
            <a:endParaRPr lang="en-GB"/>
          </a:p>
        </p:txBody>
      </p:sp>
    </p:spTree>
    <p:extLst>
      <p:ext uri="{BB962C8B-B14F-4D97-AF65-F5344CB8AC3E}">
        <p14:creationId xmlns:p14="http://schemas.microsoft.com/office/powerpoint/2010/main" val="3761207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74878-C969-6569-53AB-D7A785633E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53CE500-89A4-4AB6-FC49-2E72B6E6B7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951B416-898B-57F8-8AB4-79AAA31154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7E1BBD-B99A-0BF6-3350-22493E319B84}"/>
              </a:ext>
            </a:extLst>
          </p:cNvPr>
          <p:cNvSpPr>
            <a:spLocks noGrp="1"/>
          </p:cNvSpPr>
          <p:nvPr>
            <p:ph type="dt" sz="half" idx="10"/>
          </p:nvPr>
        </p:nvSpPr>
        <p:spPr/>
        <p:txBody>
          <a:bodyPr/>
          <a:lstStyle/>
          <a:p>
            <a:fld id="{1F654420-FC42-4228-8DD6-8F61E9A33F2C}" type="datetimeFigureOut">
              <a:rPr lang="en-GB" smtClean="0"/>
              <a:t>31/05/2023</a:t>
            </a:fld>
            <a:endParaRPr lang="en-GB"/>
          </a:p>
        </p:txBody>
      </p:sp>
      <p:sp>
        <p:nvSpPr>
          <p:cNvPr id="6" name="Footer Placeholder 5">
            <a:extLst>
              <a:ext uri="{FF2B5EF4-FFF2-40B4-BE49-F238E27FC236}">
                <a16:creationId xmlns:a16="http://schemas.microsoft.com/office/drawing/2014/main" id="{36B38A37-DE24-6AA2-F660-4341E411D00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007C77-2D6C-2FD1-88A2-4AA6E341C252}"/>
              </a:ext>
            </a:extLst>
          </p:cNvPr>
          <p:cNvSpPr>
            <a:spLocks noGrp="1"/>
          </p:cNvSpPr>
          <p:nvPr>
            <p:ph type="sldNum" sz="quarter" idx="12"/>
          </p:nvPr>
        </p:nvSpPr>
        <p:spPr/>
        <p:txBody>
          <a:bodyPr/>
          <a:lstStyle/>
          <a:p>
            <a:fld id="{A9882D09-73CC-436D-A97B-8AC672805C9E}" type="slidenum">
              <a:rPr lang="en-GB" smtClean="0"/>
              <a:t>‹#›</a:t>
            </a:fld>
            <a:endParaRPr lang="en-GB"/>
          </a:p>
        </p:txBody>
      </p:sp>
    </p:spTree>
    <p:extLst>
      <p:ext uri="{BB962C8B-B14F-4D97-AF65-F5344CB8AC3E}">
        <p14:creationId xmlns:p14="http://schemas.microsoft.com/office/powerpoint/2010/main" val="1225689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3294FE-F7D5-DC0E-9783-EBEB34D4C6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F049088-3EAC-0B6F-72E1-AE982F0627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662D76-CDD2-3BA0-2BB6-26326A3C4E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54420-FC42-4228-8DD6-8F61E9A33F2C}" type="datetimeFigureOut">
              <a:rPr lang="en-GB" smtClean="0"/>
              <a:t>31/05/2023</a:t>
            </a:fld>
            <a:endParaRPr lang="en-GB"/>
          </a:p>
        </p:txBody>
      </p:sp>
      <p:sp>
        <p:nvSpPr>
          <p:cNvPr id="5" name="Footer Placeholder 4">
            <a:extLst>
              <a:ext uri="{FF2B5EF4-FFF2-40B4-BE49-F238E27FC236}">
                <a16:creationId xmlns:a16="http://schemas.microsoft.com/office/drawing/2014/main" id="{D2319D5F-5400-A5F5-872A-BEE6481466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BAE77B9-99FE-8608-F9E0-63A44AEE72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82D09-73CC-436D-A97B-8AC672805C9E}" type="slidenum">
              <a:rPr lang="en-GB" smtClean="0"/>
              <a:t>‹#›</a:t>
            </a:fld>
            <a:endParaRPr lang="en-GB"/>
          </a:p>
        </p:txBody>
      </p:sp>
    </p:spTree>
    <p:extLst>
      <p:ext uri="{BB962C8B-B14F-4D97-AF65-F5344CB8AC3E}">
        <p14:creationId xmlns:p14="http://schemas.microsoft.com/office/powerpoint/2010/main" val="3436928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svg"/><Relationship Id="rId13" Type="http://schemas.openxmlformats.org/officeDocument/2006/relationships/image" Target="../media/image8.png"/><Relationship Id="rId18" Type="http://schemas.openxmlformats.org/officeDocument/2006/relationships/image" Target="../media/image13.png"/><Relationship Id="rId3" Type="http://schemas.openxmlformats.org/officeDocument/2006/relationships/image" Target="../media/image1.png"/><Relationship Id="rId7" Type="http://schemas.openxmlformats.org/officeDocument/2006/relationships/image" Target="../media/image3.png"/><Relationship Id="rId12" Type="http://schemas.openxmlformats.org/officeDocument/2006/relationships/image" Target="../media/image7.png"/><Relationship Id="rId17" Type="http://schemas.openxmlformats.org/officeDocument/2006/relationships/image" Target="../media/image12.png"/><Relationship Id="rId2" Type="http://schemas.openxmlformats.org/officeDocument/2006/relationships/hyperlink" Target="mailto:FYM2023@yahoo.com" TargetMode="External"/><Relationship Id="rId16" Type="http://schemas.openxmlformats.org/officeDocument/2006/relationships/image" Target="../media/image11.png"/><Relationship Id="rId20"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hyperlink" Target="https://www.dragonbags.co.uk/" TargetMode="External"/><Relationship Id="rId11" Type="http://schemas.openxmlformats.org/officeDocument/2006/relationships/image" Target="../media/image6.png"/><Relationship Id="rId5" Type="http://schemas.openxmlformats.org/officeDocument/2006/relationships/hyperlink" Target="https://www.easyfundraising.org.uk/how-it-works" TargetMode="External"/><Relationship Id="rId15" Type="http://schemas.openxmlformats.org/officeDocument/2006/relationships/image" Target="../media/image10.png"/><Relationship Id="rId10" Type="http://schemas.openxmlformats.org/officeDocument/2006/relationships/image" Target="../media/image5.png"/><Relationship Id="rId19" Type="http://schemas.openxmlformats.org/officeDocument/2006/relationships/image" Target="../media/image14.png"/><Relationship Id="rId4" Type="http://schemas.openxmlformats.org/officeDocument/2006/relationships/image" Target="../media/image2.png"/><Relationship Id="rId9" Type="http://schemas.openxmlformats.org/officeDocument/2006/relationships/hyperlink" Target="https://www.hdcymru.co.uk/about-us/hafren-dyfrdwy-community-fund/projects-community-fund-has-already-helped/" TargetMode="External"/><Relationship Id="rId1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86EB3FD-525D-47B8-402E-39D15DFB5215}"/>
              </a:ext>
            </a:extLst>
          </p:cNvPr>
          <p:cNvSpPr>
            <a:spLocks noGrp="1"/>
          </p:cNvSpPr>
          <p:nvPr>
            <p:ph type="title"/>
          </p:nvPr>
        </p:nvSpPr>
        <p:spPr>
          <a:xfrm>
            <a:off x="711798" y="308711"/>
            <a:ext cx="10515600" cy="1325563"/>
          </a:xfrm>
        </p:spPr>
        <p:txBody>
          <a:bodyPr>
            <a:normAutofit fontScale="90000"/>
          </a:bodyPr>
          <a:lstStyle/>
          <a:p>
            <a:pPr algn="ctr">
              <a:tabLst>
                <a:tab pos="2865755" algn="ctr"/>
                <a:tab pos="5731510" algn="r"/>
              </a:tabLst>
            </a:pPr>
            <a:r>
              <a:rPr lang="en-GB" sz="6100" dirty="0">
                <a:latin typeface="Ink Free" panose="03080402000500000000" pitchFamily="66" charset="0"/>
              </a:rPr>
              <a:t>Friends of Ysgol Meifod </a:t>
            </a:r>
            <a:br>
              <a:rPr lang="en-GB" dirty="0">
                <a:latin typeface="Ink Free" panose="03080402000500000000" pitchFamily="66" charset="0"/>
              </a:rPr>
            </a:br>
            <a:r>
              <a:rPr lang="en-GB" sz="1700" b="1" dirty="0">
                <a:latin typeface="Ink Free" panose="03080402000500000000" pitchFamily="66" charset="0"/>
              </a:rPr>
              <a:t>Summer ’23 newsletter</a:t>
            </a:r>
            <a:br>
              <a:rPr lang="en-GB" sz="1200" dirty="0">
                <a:latin typeface="Ink Free" panose="03080402000500000000" pitchFamily="66"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sz="1200" dirty="0">
              <a:latin typeface="Comic Sans MS" panose="030F0702030302020204" pitchFamily="66" charset="0"/>
            </a:endParaRPr>
          </a:p>
        </p:txBody>
      </p:sp>
      <p:sp>
        <p:nvSpPr>
          <p:cNvPr id="5" name="Content Placeholder 4">
            <a:extLst>
              <a:ext uri="{FF2B5EF4-FFF2-40B4-BE49-F238E27FC236}">
                <a16:creationId xmlns:a16="http://schemas.microsoft.com/office/drawing/2014/main" id="{3194C191-517D-2DFB-6DB2-B397034B4E79}"/>
              </a:ext>
            </a:extLst>
          </p:cNvPr>
          <p:cNvSpPr>
            <a:spLocks noGrp="1"/>
          </p:cNvSpPr>
          <p:nvPr>
            <p:ph idx="1"/>
          </p:nvPr>
        </p:nvSpPr>
        <p:spPr>
          <a:xfrm>
            <a:off x="160468" y="6051547"/>
            <a:ext cx="11285668" cy="836599"/>
          </a:xfrm>
        </p:spPr>
        <p:txBody>
          <a:bodyPr>
            <a:normAutofit fontScale="85000" lnSpcReduction="20000"/>
          </a:bodyPr>
          <a:lstStyle/>
          <a:p>
            <a:pPr marL="0" indent="0" algn="ctr">
              <a:buNone/>
            </a:pPr>
            <a:r>
              <a:rPr kumimoji="0" lang="en-GB" sz="1600" b="0" i="0" u="none" strike="noStrike" kern="1200" cap="none" spc="0" normalizeH="0" baseline="0" noProof="0" dirty="0">
                <a:ln>
                  <a:noFill/>
                </a:ln>
                <a:effectLst/>
                <a:uLnTx/>
                <a:uFillTx/>
                <a:latin typeface="Ink Free" panose="03080402000500000000" pitchFamily="66" charset="0"/>
                <a:ea typeface="Calibri" panose="020F0502020204030204" pitchFamily="34" charset="0"/>
                <a:cs typeface="Times New Roman" panose="02020603050405020304" pitchFamily="18" charset="0"/>
              </a:rPr>
              <a:t>Friends Ysgol Meifod</a:t>
            </a:r>
            <a:br>
              <a:rPr kumimoji="0" lang="en-GB" sz="1600" b="0" i="0" u="none" strike="noStrike" kern="1200" cap="none" spc="0" normalizeH="0" baseline="0" noProof="0" dirty="0">
                <a:ln>
                  <a:noFill/>
                </a:ln>
                <a:effectLst/>
                <a:uLnTx/>
                <a:uFillTx/>
                <a:latin typeface="Ink Free" panose="03080402000500000000" pitchFamily="66" charset="0"/>
                <a:ea typeface="Calibri" panose="020F0502020204030204" pitchFamily="34" charset="0"/>
                <a:cs typeface="Times New Roman" panose="02020603050405020304" pitchFamily="18" charset="0"/>
              </a:rPr>
            </a:br>
            <a:r>
              <a:rPr kumimoji="0" lang="en-GB" sz="1600" b="0" i="0" u="sng" strike="noStrike" kern="1200" cap="none" spc="0" normalizeH="0" baseline="0" noProof="0" dirty="0">
                <a:ln>
                  <a:noFill/>
                </a:ln>
                <a:effectLst/>
                <a:uLnTx/>
                <a:uFillTx/>
                <a:latin typeface="Arial Narrow" panose="020B0606020202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FYM2023@yahoo.com</a:t>
            </a:r>
            <a:br>
              <a:rPr kumimoji="0" lang="en-GB" sz="1600" b="0" i="0" u="none" strike="noStrike" kern="1200" cap="none" spc="0" normalizeH="0" baseline="0" noProof="0" dirty="0">
                <a:ln>
                  <a:noFill/>
                </a:ln>
                <a:effectLst/>
                <a:uLnTx/>
                <a:uFillTx/>
                <a:latin typeface="Ink Free" panose="03080402000500000000" pitchFamily="66" charset="0"/>
                <a:ea typeface="Calibri" panose="020F0502020204030204" pitchFamily="34" charset="0"/>
                <a:cs typeface="Times New Roman" panose="02020603050405020304" pitchFamily="18" charset="0"/>
              </a:rPr>
            </a:br>
            <a:r>
              <a:rPr kumimoji="0" lang="en-GB" sz="1600" b="0" i="0" u="none" strike="noStrike" kern="1200" cap="none" spc="0" normalizeH="0" baseline="0" noProof="0" dirty="0">
                <a:ln>
                  <a:noFill/>
                </a:ln>
                <a:effectLst/>
                <a:uLnTx/>
                <a:uFillTx/>
                <a:latin typeface="Ink Free" panose="03080402000500000000" pitchFamily="66" charset="0"/>
                <a:ea typeface="Calibri" panose="020F0502020204030204" pitchFamily="34" charset="0"/>
                <a:cs typeface="Calibri" panose="020F0502020204030204" pitchFamily="34" charset="0"/>
              </a:rPr>
              <a:t>Beth Edwards (Chair) Cath Pritchard (Treasurer) Jacqui Bullen (Secretary)</a:t>
            </a:r>
            <a:br>
              <a:rPr kumimoji="0" lang="en-GB" sz="1600" b="0" i="0" u="none" strike="noStrike" kern="1200" cap="none" spc="0" normalizeH="0" baseline="0" noProof="0" dirty="0">
                <a:ln>
                  <a:noFill/>
                </a:ln>
                <a:effectLst/>
                <a:uLnTx/>
                <a:uFillTx/>
                <a:latin typeface="Ink Free" panose="03080402000500000000" pitchFamily="66" charset="0"/>
                <a:ea typeface="Calibri" panose="020F0502020204030204" pitchFamily="34" charset="0"/>
                <a:cs typeface="Times New Roman" panose="02020603050405020304" pitchFamily="18" charset="0"/>
              </a:rPr>
            </a:br>
            <a:endParaRPr lang="en-GB" dirty="0"/>
          </a:p>
        </p:txBody>
      </p:sp>
      <p:pic>
        <p:nvPicPr>
          <p:cNvPr id="6" name="Picture 5">
            <a:extLst>
              <a:ext uri="{FF2B5EF4-FFF2-40B4-BE49-F238E27FC236}">
                <a16:creationId xmlns:a16="http://schemas.microsoft.com/office/drawing/2014/main" id="{1D0A33E5-46FB-5632-680A-5A9488BEA54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4687" y="188277"/>
            <a:ext cx="1193165" cy="985520"/>
          </a:xfrm>
          <a:prstGeom prst="rect">
            <a:avLst/>
          </a:prstGeom>
          <a:noFill/>
          <a:ln>
            <a:noFill/>
          </a:ln>
        </p:spPr>
      </p:pic>
      <p:pic>
        <p:nvPicPr>
          <p:cNvPr id="7" name="Picture 6">
            <a:extLst>
              <a:ext uri="{FF2B5EF4-FFF2-40B4-BE49-F238E27FC236}">
                <a16:creationId xmlns:a16="http://schemas.microsoft.com/office/drawing/2014/main" id="{FCBEEA10-0433-8305-6206-74E860B91629}"/>
              </a:ext>
            </a:extLst>
          </p:cNvPr>
          <p:cNvPicPr>
            <a:picLocks noChangeAspect="1"/>
          </p:cNvPicPr>
          <p:nvPr/>
        </p:nvPicPr>
        <p:blipFill>
          <a:blip r:embed="rId4"/>
          <a:stretch>
            <a:fillRect/>
          </a:stretch>
        </p:blipFill>
        <p:spPr>
          <a:xfrm>
            <a:off x="10629938" y="188277"/>
            <a:ext cx="1194920" cy="987638"/>
          </a:xfrm>
          <a:prstGeom prst="rect">
            <a:avLst/>
          </a:prstGeom>
        </p:spPr>
      </p:pic>
      <p:sp>
        <p:nvSpPr>
          <p:cNvPr id="21" name="TextBox 20">
            <a:extLst>
              <a:ext uri="{FF2B5EF4-FFF2-40B4-BE49-F238E27FC236}">
                <a16:creationId xmlns:a16="http://schemas.microsoft.com/office/drawing/2014/main" id="{AB57C4E4-7A11-57A7-C6C2-B7D7F1C24CC8}"/>
              </a:ext>
            </a:extLst>
          </p:cNvPr>
          <p:cNvSpPr txBox="1"/>
          <p:nvPr/>
        </p:nvSpPr>
        <p:spPr>
          <a:xfrm>
            <a:off x="484380" y="5389748"/>
            <a:ext cx="4460875" cy="861774"/>
          </a:xfrm>
          <a:prstGeom prst="rect">
            <a:avLst/>
          </a:prstGeom>
          <a:noFill/>
          <a:ln w="12700">
            <a:solidFill>
              <a:schemeClr val="tx1"/>
            </a:solidFill>
          </a:ln>
        </p:spPr>
        <p:txBody>
          <a:bodyPr wrap="square" rtlCol="0">
            <a:spAutoFit/>
          </a:bodyPr>
          <a:lstStyle/>
          <a:p>
            <a:pPr algn="ctr"/>
            <a:r>
              <a:rPr lang="en-GB" sz="1000" b="1" dirty="0"/>
              <a:t>How you can help…</a:t>
            </a:r>
            <a:r>
              <a:rPr lang="en-GB" sz="1000" b="1" i="1" dirty="0"/>
              <a:t>its not always financial support we need!</a:t>
            </a:r>
            <a:endParaRPr lang="en-GB" sz="1000" i="1" dirty="0"/>
          </a:p>
          <a:p>
            <a:pPr algn="ctr"/>
            <a:r>
              <a:rPr lang="en-GB" sz="1000" dirty="0"/>
              <a:t>Easy fundraising  - </a:t>
            </a:r>
            <a:r>
              <a:rPr lang="en-GB" sz="1000" dirty="0">
                <a:hlinkClick r:id="rId5">
                  <a:extLst>
                    <a:ext uri="{A12FA001-AC4F-418D-AE19-62706E023703}">
                      <ahyp:hlinkClr xmlns:ahyp="http://schemas.microsoft.com/office/drawing/2018/hyperlinkcolor" val="tx"/>
                    </a:ext>
                  </a:extLst>
                </a:hlinkClick>
              </a:rPr>
              <a:t>https://www.easyfundraising.org.uk/how-it-works</a:t>
            </a:r>
            <a:endParaRPr lang="en-GB" sz="1000" dirty="0"/>
          </a:p>
          <a:p>
            <a:pPr algn="ctr"/>
            <a:r>
              <a:rPr lang="en-GB" sz="1000" i="1" dirty="0"/>
              <a:t>(shop online as normal and donation is given to school! Doesn’t cost you anything)</a:t>
            </a:r>
          </a:p>
          <a:p>
            <a:pPr algn="ctr"/>
            <a:r>
              <a:rPr lang="en-GB" sz="1000" dirty="0"/>
              <a:t>Dragon bin –</a:t>
            </a:r>
            <a:r>
              <a:rPr lang="en-GB" sz="1000" b="0" i="0" dirty="0">
                <a:effectLst/>
              </a:rPr>
              <a:t>Recycle unwanted clothes and raise funds for your school! </a:t>
            </a:r>
            <a:r>
              <a:rPr lang="en-GB" sz="1000" b="0" i="0" dirty="0">
                <a:effectLst/>
                <a:hlinkClick r:id="rId6">
                  <a:extLst>
                    <a:ext uri="{A12FA001-AC4F-418D-AE19-62706E023703}">
                      <ahyp:hlinkClr xmlns:ahyp="http://schemas.microsoft.com/office/drawing/2018/hyperlinkcolor" val="tx"/>
                    </a:ext>
                  </a:extLst>
                </a:hlinkClick>
              </a:rPr>
              <a:t>https://www.dragonbags.co.uk/</a:t>
            </a:r>
            <a:endParaRPr lang="en-GB" sz="1100" dirty="0"/>
          </a:p>
        </p:txBody>
      </p:sp>
      <p:pic>
        <p:nvPicPr>
          <p:cNvPr id="15" name="Graphic 14" descr="Clapping hands">
            <a:extLst>
              <a:ext uri="{FF2B5EF4-FFF2-40B4-BE49-F238E27FC236}">
                <a16:creationId xmlns:a16="http://schemas.microsoft.com/office/drawing/2014/main" id="{B9BB3D98-DB0F-BBBB-3363-4B55152E701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321854" y="519832"/>
            <a:ext cx="1239127" cy="1239127"/>
          </a:xfrm>
          <a:prstGeom prst="rect">
            <a:avLst/>
          </a:prstGeom>
        </p:spPr>
      </p:pic>
      <p:sp>
        <p:nvSpPr>
          <p:cNvPr id="31" name="TextBox 30">
            <a:extLst>
              <a:ext uri="{FF2B5EF4-FFF2-40B4-BE49-F238E27FC236}">
                <a16:creationId xmlns:a16="http://schemas.microsoft.com/office/drawing/2014/main" id="{575AE9C2-6467-2B24-310E-75740F9411CA}"/>
              </a:ext>
            </a:extLst>
          </p:cNvPr>
          <p:cNvSpPr txBox="1"/>
          <p:nvPr/>
        </p:nvSpPr>
        <p:spPr>
          <a:xfrm>
            <a:off x="9151729" y="6169803"/>
            <a:ext cx="2818504" cy="600164"/>
          </a:xfrm>
          <a:prstGeom prst="rect">
            <a:avLst/>
          </a:prstGeom>
          <a:noFill/>
        </p:spPr>
        <p:txBody>
          <a:bodyPr wrap="square" rtlCol="0">
            <a:spAutoFit/>
          </a:bodyPr>
          <a:lstStyle/>
          <a:p>
            <a:pPr algn="ctr"/>
            <a:r>
              <a:rPr lang="en-GB" sz="1100" b="1" dirty="0">
                <a:solidFill>
                  <a:schemeClr val="accent1">
                    <a:lumMod val="75000"/>
                  </a:schemeClr>
                </a:solidFill>
              </a:rPr>
              <a:t>Next meeting -  </a:t>
            </a:r>
            <a:r>
              <a:rPr lang="en-GB" sz="11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Tuesday 20</a:t>
            </a:r>
            <a:r>
              <a:rPr lang="en-GB" sz="1100" baseline="300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th</a:t>
            </a:r>
            <a:r>
              <a:rPr lang="en-GB" sz="11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June  </a:t>
            </a:r>
          </a:p>
          <a:p>
            <a:pPr algn="ctr"/>
            <a:r>
              <a:rPr lang="en-GB" sz="11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Teams 7.30pm – link to follow</a:t>
            </a:r>
          </a:p>
          <a:p>
            <a:pPr algn="ctr"/>
            <a:r>
              <a:rPr lang="en-GB" sz="1100" dirty="0">
                <a:solidFill>
                  <a:schemeClr val="accent1">
                    <a:lumMod val="75000"/>
                  </a:schemeClr>
                </a:solidFill>
              </a:rPr>
              <a:t>All welcome </a:t>
            </a:r>
            <a:r>
              <a:rPr lang="en-GB" sz="1100" dirty="0">
                <a:solidFill>
                  <a:schemeClr val="accent1">
                    <a:lumMod val="75000"/>
                  </a:schemeClr>
                </a:solidFill>
                <a:sym typeface="Wingdings" panose="05000000000000000000" pitchFamily="2" charset="2"/>
              </a:rPr>
              <a:t></a:t>
            </a:r>
            <a:endParaRPr lang="en-GB" sz="1100" dirty="0">
              <a:solidFill>
                <a:schemeClr val="accent1">
                  <a:lumMod val="75000"/>
                </a:schemeClr>
              </a:solidFill>
            </a:endParaRPr>
          </a:p>
        </p:txBody>
      </p:sp>
      <p:pic>
        <p:nvPicPr>
          <p:cNvPr id="2" name="Graphic 1" descr="Clapping hands">
            <a:extLst>
              <a:ext uri="{FF2B5EF4-FFF2-40B4-BE49-F238E27FC236}">
                <a16:creationId xmlns:a16="http://schemas.microsoft.com/office/drawing/2014/main" id="{3F26F16E-16D1-8721-92B5-14B7CD51EB6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631019" y="519832"/>
            <a:ext cx="1239127" cy="1239127"/>
          </a:xfrm>
          <a:prstGeom prst="rect">
            <a:avLst/>
          </a:prstGeom>
        </p:spPr>
      </p:pic>
      <p:sp>
        <p:nvSpPr>
          <p:cNvPr id="8" name="TextBox 7">
            <a:extLst>
              <a:ext uri="{FF2B5EF4-FFF2-40B4-BE49-F238E27FC236}">
                <a16:creationId xmlns:a16="http://schemas.microsoft.com/office/drawing/2014/main" id="{A5F65930-DB0E-1BEF-7D98-6246BEF220DC}"/>
              </a:ext>
            </a:extLst>
          </p:cNvPr>
          <p:cNvSpPr txBox="1"/>
          <p:nvPr/>
        </p:nvSpPr>
        <p:spPr>
          <a:xfrm>
            <a:off x="608011" y="1740220"/>
            <a:ext cx="11040318" cy="1993431"/>
          </a:xfrm>
          <a:prstGeom prst="rect">
            <a:avLst/>
          </a:prstGeom>
          <a:noFill/>
        </p:spPr>
        <p:txBody>
          <a:bodyPr wrap="square">
            <a:spAutoFit/>
          </a:bodyPr>
          <a:lstStyle/>
          <a:p>
            <a:pPr>
              <a:lnSpc>
                <a:spcPct val="107000"/>
              </a:lnSpc>
              <a:spcAft>
                <a:spcPts val="800"/>
              </a:spcAft>
            </a:pPr>
            <a:r>
              <a:rPr lang="en-GB" sz="1000" dirty="0">
                <a:solidFill>
                  <a:schemeClr val="accent1">
                    <a:lumMod val="75000"/>
                  </a:schemeClr>
                </a:solidFill>
                <a:effectLst/>
                <a:ea typeface="Calibri" panose="020F0502020204030204" pitchFamily="34" charset="0"/>
                <a:cs typeface="Times New Roman" panose="02020603050405020304" pitchFamily="18" charset="0"/>
              </a:rPr>
              <a:t>Exciting news...Jacqui in The friends has been successful in applying for a grant through the </a:t>
            </a:r>
            <a:r>
              <a:rPr lang="en-GB" sz="1000" u="sng" dirty="0">
                <a:solidFill>
                  <a:schemeClr val="accent1">
                    <a:lumMod val="75000"/>
                  </a:schemeClr>
                </a:solidFill>
                <a:effectLst/>
                <a:ea typeface="Calibri" panose="020F0502020204030204" pitchFamily="34" charset="0"/>
                <a:cs typeface="Times New Roman" panose="02020603050405020304" pitchFamily="18" charset="0"/>
              </a:rPr>
              <a:t>"</a:t>
            </a:r>
            <a:r>
              <a:rPr lang="en-GB" sz="1000" b="1" i="1" u="sng" dirty="0" err="1">
                <a:solidFill>
                  <a:schemeClr val="accent1">
                    <a:lumMod val="75000"/>
                  </a:schemeClr>
                </a:solidFill>
                <a:effectLst/>
                <a:ea typeface="Calibri" panose="020F0502020204030204" pitchFamily="34" charset="0"/>
                <a:cs typeface="Times New Roman" panose="02020603050405020304" pitchFamily="18" charset="0"/>
              </a:rPr>
              <a:t>Hafren</a:t>
            </a:r>
            <a:r>
              <a:rPr lang="en-GB" sz="1000" b="1" i="1" u="sng" dirty="0">
                <a:solidFill>
                  <a:schemeClr val="accent1">
                    <a:lumMod val="75000"/>
                  </a:schemeClr>
                </a:solidFill>
                <a:effectLst/>
                <a:ea typeface="Calibri" panose="020F0502020204030204" pitchFamily="34" charset="0"/>
                <a:cs typeface="Times New Roman" panose="02020603050405020304" pitchFamily="18" charset="0"/>
              </a:rPr>
              <a:t> </a:t>
            </a:r>
            <a:r>
              <a:rPr lang="en-GB" sz="1000" b="1" i="1" u="sng" dirty="0" err="1">
                <a:solidFill>
                  <a:schemeClr val="accent1">
                    <a:lumMod val="75000"/>
                  </a:schemeClr>
                </a:solidFill>
                <a:effectLst/>
                <a:ea typeface="Calibri" panose="020F0502020204030204" pitchFamily="34" charset="0"/>
                <a:cs typeface="Times New Roman" panose="02020603050405020304" pitchFamily="18" charset="0"/>
              </a:rPr>
              <a:t>Dyfrdwy</a:t>
            </a:r>
            <a:r>
              <a:rPr lang="en-GB" sz="1000" b="1" i="1" u="sng" dirty="0">
                <a:solidFill>
                  <a:schemeClr val="accent1">
                    <a:lumMod val="75000"/>
                  </a:schemeClr>
                </a:solidFill>
                <a:effectLst/>
                <a:ea typeface="Calibri" panose="020F0502020204030204" pitchFamily="34" charset="0"/>
                <a:cs typeface="Times New Roman" panose="02020603050405020304" pitchFamily="18" charset="0"/>
              </a:rPr>
              <a:t> Community Fund</a:t>
            </a:r>
            <a:r>
              <a:rPr lang="en-GB" sz="1000" u="sng" dirty="0">
                <a:solidFill>
                  <a:schemeClr val="accent1">
                    <a:lumMod val="75000"/>
                  </a:schemeClr>
                </a:solidFill>
                <a:effectLst/>
                <a:ea typeface="Calibri" panose="020F0502020204030204" pitchFamily="34" charset="0"/>
                <a:cs typeface="Times New Roman" panose="02020603050405020304" pitchFamily="18" charset="0"/>
              </a:rPr>
              <a:t>". </a:t>
            </a:r>
            <a:r>
              <a:rPr lang="en-GB" sz="1000" i="1" dirty="0">
                <a:solidFill>
                  <a:schemeClr val="accent1">
                    <a:lumMod val="75000"/>
                  </a:schemeClr>
                </a:solidFill>
                <a:effectLst/>
                <a:ea typeface="Calibri" panose="020F0502020204030204" pitchFamily="34" charset="0"/>
                <a:cs typeface="Times New Roman" panose="02020603050405020304" pitchFamily="18" charset="0"/>
              </a:rPr>
              <a:t>Each year </a:t>
            </a:r>
            <a:r>
              <a:rPr lang="en-GB" sz="1000" i="1" dirty="0" err="1">
                <a:solidFill>
                  <a:schemeClr val="accent1">
                    <a:lumMod val="75000"/>
                  </a:schemeClr>
                </a:solidFill>
                <a:effectLst/>
                <a:ea typeface="Calibri" panose="020F0502020204030204" pitchFamily="34" charset="0"/>
                <a:cs typeface="Times New Roman" panose="02020603050405020304" pitchFamily="18" charset="0"/>
              </a:rPr>
              <a:t>Hafren</a:t>
            </a:r>
            <a:r>
              <a:rPr lang="en-GB" sz="1000" i="1" dirty="0">
                <a:solidFill>
                  <a:schemeClr val="accent1">
                    <a:lumMod val="75000"/>
                  </a:schemeClr>
                </a:solidFill>
                <a:effectLst/>
                <a:ea typeface="Calibri" panose="020F0502020204030204" pitchFamily="34" charset="0"/>
                <a:cs typeface="Times New Roman" panose="02020603050405020304" pitchFamily="18" charset="0"/>
              </a:rPr>
              <a:t> </a:t>
            </a:r>
            <a:r>
              <a:rPr lang="en-GB" sz="1000" i="1" dirty="0" err="1">
                <a:solidFill>
                  <a:schemeClr val="accent1">
                    <a:lumMod val="75000"/>
                  </a:schemeClr>
                </a:solidFill>
                <a:effectLst/>
                <a:ea typeface="Calibri" panose="020F0502020204030204" pitchFamily="34" charset="0"/>
                <a:cs typeface="Times New Roman" panose="02020603050405020304" pitchFamily="18" charset="0"/>
              </a:rPr>
              <a:t>Dyfrdwy</a:t>
            </a:r>
            <a:r>
              <a:rPr lang="en-GB" sz="1000" i="1" dirty="0">
                <a:solidFill>
                  <a:schemeClr val="accent1">
                    <a:lumMod val="75000"/>
                  </a:schemeClr>
                </a:solidFill>
                <a:effectLst/>
                <a:ea typeface="Calibri" panose="020F0502020204030204" pitchFamily="34" charset="0"/>
                <a:cs typeface="Times New Roman" panose="02020603050405020304" pitchFamily="18" charset="0"/>
              </a:rPr>
              <a:t> feel it’s really important to be right at the heart of our community, which is why in 2021, they launched a £50,000 Community Fund, to </a:t>
            </a:r>
            <a:r>
              <a:rPr lang="en-GB" sz="1000" i="1" dirty="0">
                <a:solidFill>
                  <a:schemeClr val="accent1">
                    <a:lumMod val="75000"/>
                  </a:schemeClr>
                </a:solidFill>
                <a:effectLst/>
                <a:ea typeface="Calibri" panose="020F0502020204030204" pitchFamily="34" charset="0"/>
                <a:cs typeface="Times New Roman" panose="02020603050405020304" pitchFamily="18" charset="0"/>
                <a:hlinkClick r:id="rId9" tooltip="Projects the community fund has already helped">
                  <a:extLst>
                    <a:ext uri="{A12FA001-AC4F-418D-AE19-62706E023703}">
                      <ahyp:hlinkClr xmlns:ahyp="http://schemas.microsoft.com/office/drawing/2018/hyperlinkcolor" val="tx"/>
                    </a:ext>
                  </a:extLst>
                </a:hlinkClick>
              </a:rPr>
              <a:t>support local projects</a:t>
            </a:r>
            <a:r>
              <a:rPr lang="en-GB" sz="1000" i="1" dirty="0">
                <a:solidFill>
                  <a:schemeClr val="accent1">
                    <a:lumMod val="75000"/>
                  </a:schemeClr>
                </a:solidFill>
                <a:effectLst/>
                <a:ea typeface="Calibri" panose="020F0502020204030204" pitchFamily="34" charset="0"/>
                <a:cs typeface="Times New Roman" panose="02020603050405020304" pitchFamily="18" charset="0"/>
              </a:rPr>
              <a:t> and give back to our wonderful customers and communities. They encourage applications from non profit organisations and charities, and seek to fund projects that have a genuine community need and stand out as having a real impact on one of these key elements of community wellbeing </a:t>
            </a:r>
            <a:r>
              <a:rPr lang="en-GB" sz="1000" i="1" dirty="0">
                <a:solidFill>
                  <a:schemeClr val="accent1">
                    <a:lumMod val="75000"/>
                  </a:schemeClr>
                </a:solidFill>
                <a:ea typeface="Calibri" panose="020F0502020204030204" pitchFamily="34" charset="0"/>
                <a:cs typeface="Times New Roman" panose="02020603050405020304" pitchFamily="18" charset="0"/>
              </a:rPr>
              <a:t>(People, places and environment).F</a:t>
            </a:r>
            <a:r>
              <a:rPr lang="en-GB" sz="1000" i="1" dirty="0">
                <a:solidFill>
                  <a:schemeClr val="accent1">
                    <a:lumMod val="75000"/>
                  </a:schemeClr>
                </a:solidFill>
                <a:effectLst/>
                <a:ea typeface="Calibri" panose="020F0502020204030204" pitchFamily="34" charset="0"/>
                <a:cs typeface="Times New Roman" panose="02020603050405020304" pitchFamily="18" charset="0"/>
              </a:rPr>
              <a:t>avourability shown to projects that ideally lie within a ‘sweet spot’ that incorporates all three. </a:t>
            </a:r>
          </a:p>
          <a:p>
            <a:pPr>
              <a:lnSpc>
                <a:spcPct val="107000"/>
              </a:lnSpc>
              <a:spcAft>
                <a:spcPts val="800"/>
              </a:spcAft>
            </a:pPr>
            <a:r>
              <a:rPr lang="en-GB" sz="1100" b="1" dirty="0">
                <a:solidFill>
                  <a:schemeClr val="accent1">
                    <a:lumMod val="75000"/>
                  </a:schemeClr>
                </a:solidFill>
                <a:effectLst/>
                <a:ea typeface="Calibri" panose="020F0502020204030204" pitchFamily="34" charset="0"/>
                <a:cs typeface="Times New Roman" panose="02020603050405020304" pitchFamily="18" charset="0"/>
              </a:rPr>
              <a:t>We have been chosen by a panel from over 15,000 projects and awarded c£9,800* to provide seating areas, raised planters, gardening hub, sensory equipment, pergola’s, gardening equipment, outside growing hub and create a beautiful community space around the existing play area. Solar lights and water butts, recycling etc. </a:t>
            </a:r>
            <a:r>
              <a:rPr lang="en-GB" sz="1100" b="1" dirty="0">
                <a:solidFill>
                  <a:schemeClr val="accent1">
                    <a:lumMod val="75000"/>
                  </a:schemeClr>
                </a:solidFill>
                <a:ea typeface="Calibri" panose="020F0502020204030204" pitchFamily="34" charset="0"/>
                <a:cs typeface="Times New Roman" panose="02020603050405020304" pitchFamily="18" charset="0"/>
              </a:rPr>
              <a:t>The area will start from the front entrance gate / trees to the new tarmac perimeter and be a community hub for all! We are so excited and want you to get involved with creating this amazing space! Examples of what was requested:</a:t>
            </a:r>
            <a:endParaRPr lang="en-GB" sz="1100" b="1" dirty="0">
              <a:solidFill>
                <a:schemeClr val="accent1">
                  <a:lumMod val="75000"/>
                </a:schemeClr>
              </a:solidFill>
              <a:effectLst/>
              <a:ea typeface="Calibri" panose="020F0502020204030204" pitchFamily="34" charset="0"/>
              <a:cs typeface="Times New Roman" panose="02020603050405020304" pitchFamily="18" charset="0"/>
            </a:endParaRPr>
          </a:p>
          <a:p>
            <a:pPr>
              <a:lnSpc>
                <a:spcPct val="107000"/>
              </a:lnSpc>
              <a:spcAft>
                <a:spcPts val="800"/>
              </a:spcAft>
            </a:pPr>
            <a:r>
              <a:rPr lang="en-GB" sz="2000" dirty="0">
                <a:solidFill>
                  <a:srgbClr val="333333"/>
                </a:solidFill>
                <a:effectLst/>
                <a:latin typeface="Helvetica" panose="020B0604020202020204" pitchFamily="34" charset="0"/>
                <a:ea typeface="Calibri" panose="020F0502020204030204" pitchFamily="34" charset="0"/>
                <a:cs typeface="Times New Roman" panose="02020603050405020304" pitchFamily="18" charset="0"/>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Picture 9">
            <a:extLst>
              <a:ext uri="{FF2B5EF4-FFF2-40B4-BE49-F238E27FC236}">
                <a16:creationId xmlns:a16="http://schemas.microsoft.com/office/drawing/2014/main" id="{C93733EF-FCC1-D57B-641A-80068F8B962E}"/>
              </a:ext>
            </a:extLst>
          </p:cNvPr>
          <p:cNvPicPr>
            <a:picLocks noChangeAspect="1"/>
          </p:cNvPicPr>
          <p:nvPr/>
        </p:nvPicPr>
        <p:blipFill>
          <a:blip r:embed="rId10"/>
          <a:stretch>
            <a:fillRect/>
          </a:stretch>
        </p:blipFill>
        <p:spPr>
          <a:xfrm>
            <a:off x="711798" y="3270164"/>
            <a:ext cx="791297" cy="677714"/>
          </a:xfrm>
          <a:prstGeom prst="rect">
            <a:avLst/>
          </a:prstGeom>
        </p:spPr>
      </p:pic>
      <p:pic>
        <p:nvPicPr>
          <p:cNvPr id="14" name="Picture 13">
            <a:extLst>
              <a:ext uri="{FF2B5EF4-FFF2-40B4-BE49-F238E27FC236}">
                <a16:creationId xmlns:a16="http://schemas.microsoft.com/office/drawing/2014/main" id="{1A35DACB-7045-6552-F440-980E05FB0A13}"/>
              </a:ext>
            </a:extLst>
          </p:cNvPr>
          <p:cNvPicPr>
            <a:picLocks noChangeAspect="1"/>
          </p:cNvPicPr>
          <p:nvPr/>
        </p:nvPicPr>
        <p:blipFill>
          <a:blip r:embed="rId11"/>
          <a:stretch>
            <a:fillRect/>
          </a:stretch>
        </p:blipFill>
        <p:spPr>
          <a:xfrm>
            <a:off x="1695334" y="3270164"/>
            <a:ext cx="810074" cy="831114"/>
          </a:xfrm>
          <a:prstGeom prst="rect">
            <a:avLst/>
          </a:prstGeom>
        </p:spPr>
      </p:pic>
      <p:pic>
        <p:nvPicPr>
          <p:cNvPr id="17" name="Picture 16">
            <a:extLst>
              <a:ext uri="{FF2B5EF4-FFF2-40B4-BE49-F238E27FC236}">
                <a16:creationId xmlns:a16="http://schemas.microsoft.com/office/drawing/2014/main" id="{7F7A56A0-3D9D-3AA0-9CEA-C092DCAE4AD6}"/>
              </a:ext>
            </a:extLst>
          </p:cNvPr>
          <p:cNvPicPr>
            <a:picLocks noChangeAspect="1"/>
          </p:cNvPicPr>
          <p:nvPr/>
        </p:nvPicPr>
        <p:blipFill>
          <a:blip r:embed="rId12"/>
          <a:stretch>
            <a:fillRect/>
          </a:stretch>
        </p:blipFill>
        <p:spPr>
          <a:xfrm>
            <a:off x="2505408" y="3130815"/>
            <a:ext cx="1114581" cy="987812"/>
          </a:xfrm>
          <a:prstGeom prst="rect">
            <a:avLst/>
          </a:prstGeom>
        </p:spPr>
      </p:pic>
      <p:pic>
        <p:nvPicPr>
          <p:cNvPr id="22" name="Picture 21">
            <a:extLst>
              <a:ext uri="{FF2B5EF4-FFF2-40B4-BE49-F238E27FC236}">
                <a16:creationId xmlns:a16="http://schemas.microsoft.com/office/drawing/2014/main" id="{B2F8CDE8-EFFB-8A48-AE5F-C6BE8AB0CE73}"/>
              </a:ext>
            </a:extLst>
          </p:cNvPr>
          <p:cNvPicPr>
            <a:picLocks noChangeAspect="1"/>
          </p:cNvPicPr>
          <p:nvPr/>
        </p:nvPicPr>
        <p:blipFill>
          <a:blip r:embed="rId13"/>
          <a:stretch>
            <a:fillRect/>
          </a:stretch>
        </p:blipFill>
        <p:spPr>
          <a:xfrm>
            <a:off x="4474567" y="3295837"/>
            <a:ext cx="1838582" cy="1200318"/>
          </a:xfrm>
          <a:prstGeom prst="rect">
            <a:avLst/>
          </a:prstGeom>
        </p:spPr>
      </p:pic>
      <p:pic>
        <p:nvPicPr>
          <p:cNvPr id="27" name="Picture 26">
            <a:extLst>
              <a:ext uri="{FF2B5EF4-FFF2-40B4-BE49-F238E27FC236}">
                <a16:creationId xmlns:a16="http://schemas.microsoft.com/office/drawing/2014/main" id="{20B22F48-6EFA-C086-343B-FB61312C0D27}"/>
              </a:ext>
            </a:extLst>
          </p:cNvPr>
          <p:cNvPicPr>
            <a:picLocks noChangeAspect="1"/>
          </p:cNvPicPr>
          <p:nvPr/>
        </p:nvPicPr>
        <p:blipFill>
          <a:blip r:embed="rId14"/>
          <a:stretch>
            <a:fillRect/>
          </a:stretch>
        </p:blipFill>
        <p:spPr>
          <a:xfrm>
            <a:off x="3714100" y="3276791"/>
            <a:ext cx="647534" cy="1055399"/>
          </a:xfrm>
          <a:prstGeom prst="rect">
            <a:avLst/>
          </a:prstGeom>
        </p:spPr>
      </p:pic>
      <p:pic>
        <p:nvPicPr>
          <p:cNvPr id="35" name="Picture 34">
            <a:extLst>
              <a:ext uri="{FF2B5EF4-FFF2-40B4-BE49-F238E27FC236}">
                <a16:creationId xmlns:a16="http://schemas.microsoft.com/office/drawing/2014/main" id="{EC3E9336-F9CF-489F-6A76-DCCDBF9BCA50}"/>
              </a:ext>
            </a:extLst>
          </p:cNvPr>
          <p:cNvPicPr>
            <a:picLocks noChangeAspect="1"/>
          </p:cNvPicPr>
          <p:nvPr/>
        </p:nvPicPr>
        <p:blipFill>
          <a:blip r:embed="rId15"/>
          <a:stretch>
            <a:fillRect/>
          </a:stretch>
        </p:blipFill>
        <p:spPr>
          <a:xfrm>
            <a:off x="3718930" y="4304515"/>
            <a:ext cx="468175" cy="1055399"/>
          </a:xfrm>
          <a:prstGeom prst="rect">
            <a:avLst/>
          </a:prstGeom>
        </p:spPr>
      </p:pic>
      <p:pic>
        <p:nvPicPr>
          <p:cNvPr id="39" name="Picture 38">
            <a:extLst>
              <a:ext uri="{FF2B5EF4-FFF2-40B4-BE49-F238E27FC236}">
                <a16:creationId xmlns:a16="http://schemas.microsoft.com/office/drawing/2014/main" id="{2A726071-F1EB-66DA-0969-279154958418}"/>
              </a:ext>
            </a:extLst>
          </p:cNvPr>
          <p:cNvPicPr>
            <a:picLocks noChangeAspect="1"/>
          </p:cNvPicPr>
          <p:nvPr/>
        </p:nvPicPr>
        <p:blipFill>
          <a:blip r:embed="rId16"/>
          <a:stretch>
            <a:fillRect/>
          </a:stretch>
        </p:blipFill>
        <p:spPr>
          <a:xfrm>
            <a:off x="5260354" y="4600292"/>
            <a:ext cx="1052795" cy="787675"/>
          </a:xfrm>
          <a:prstGeom prst="rect">
            <a:avLst/>
          </a:prstGeom>
        </p:spPr>
      </p:pic>
      <p:pic>
        <p:nvPicPr>
          <p:cNvPr id="42" name="Picture 41">
            <a:extLst>
              <a:ext uri="{FF2B5EF4-FFF2-40B4-BE49-F238E27FC236}">
                <a16:creationId xmlns:a16="http://schemas.microsoft.com/office/drawing/2014/main" id="{1437F923-E8E0-E7B9-679A-5A0330E2573F}"/>
              </a:ext>
            </a:extLst>
          </p:cNvPr>
          <p:cNvPicPr>
            <a:picLocks noChangeAspect="1"/>
          </p:cNvPicPr>
          <p:nvPr/>
        </p:nvPicPr>
        <p:blipFill>
          <a:blip r:embed="rId17"/>
          <a:stretch>
            <a:fillRect/>
          </a:stretch>
        </p:blipFill>
        <p:spPr>
          <a:xfrm>
            <a:off x="1629232" y="4608646"/>
            <a:ext cx="828791" cy="495369"/>
          </a:xfrm>
          <a:prstGeom prst="rect">
            <a:avLst/>
          </a:prstGeom>
        </p:spPr>
      </p:pic>
      <p:pic>
        <p:nvPicPr>
          <p:cNvPr id="44" name="Picture 43">
            <a:extLst>
              <a:ext uri="{FF2B5EF4-FFF2-40B4-BE49-F238E27FC236}">
                <a16:creationId xmlns:a16="http://schemas.microsoft.com/office/drawing/2014/main" id="{0B49A337-5B4D-0F5D-D60A-675521293A11}"/>
              </a:ext>
            </a:extLst>
          </p:cNvPr>
          <p:cNvPicPr>
            <a:picLocks noChangeAspect="1"/>
          </p:cNvPicPr>
          <p:nvPr/>
        </p:nvPicPr>
        <p:blipFill>
          <a:blip r:embed="rId18"/>
          <a:stretch>
            <a:fillRect/>
          </a:stretch>
        </p:blipFill>
        <p:spPr>
          <a:xfrm>
            <a:off x="4547909" y="4572239"/>
            <a:ext cx="774970" cy="787675"/>
          </a:xfrm>
          <a:prstGeom prst="rect">
            <a:avLst/>
          </a:prstGeom>
        </p:spPr>
      </p:pic>
      <p:sp>
        <p:nvSpPr>
          <p:cNvPr id="45" name="TextBox 44">
            <a:extLst>
              <a:ext uri="{FF2B5EF4-FFF2-40B4-BE49-F238E27FC236}">
                <a16:creationId xmlns:a16="http://schemas.microsoft.com/office/drawing/2014/main" id="{D5F40440-F2C6-FF7A-9AE5-D584571E1C05}"/>
              </a:ext>
            </a:extLst>
          </p:cNvPr>
          <p:cNvSpPr txBox="1"/>
          <p:nvPr/>
        </p:nvSpPr>
        <p:spPr>
          <a:xfrm>
            <a:off x="667352" y="4142975"/>
            <a:ext cx="3070045" cy="338554"/>
          </a:xfrm>
          <a:prstGeom prst="rect">
            <a:avLst/>
          </a:prstGeom>
          <a:noFill/>
          <a:ln w="12700">
            <a:solidFill>
              <a:schemeClr val="tx1"/>
            </a:solidFill>
          </a:ln>
        </p:spPr>
        <p:txBody>
          <a:bodyPr wrap="square" rtlCol="0">
            <a:spAutoFit/>
          </a:bodyPr>
          <a:lstStyle/>
          <a:p>
            <a:pPr algn="ctr"/>
            <a:r>
              <a:rPr lang="en-GB" sz="800" b="1" i="0" dirty="0">
                <a:effectLst/>
              </a:rPr>
              <a:t>*Strict grant criteria </a:t>
            </a:r>
            <a:r>
              <a:rPr lang="en-GB" sz="800" b="1" dirty="0"/>
              <a:t>– only items requested on application will be allowed.</a:t>
            </a:r>
            <a:endParaRPr lang="en-GB" sz="1100" dirty="0"/>
          </a:p>
        </p:txBody>
      </p:sp>
      <p:pic>
        <p:nvPicPr>
          <p:cNvPr id="47" name="Picture 46">
            <a:extLst>
              <a:ext uri="{FF2B5EF4-FFF2-40B4-BE49-F238E27FC236}">
                <a16:creationId xmlns:a16="http://schemas.microsoft.com/office/drawing/2014/main" id="{3775B5FF-62DC-EAAA-D615-EAA05D8A1133}"/>
              </a:ext>
            </a:extLst>
          </p:cNvPr>
          <p:cNvPicPr>
            <a:picLocks noChangeAspect="1"/>
          </p:cNvPicPr>
          <p:nvPr/>
        </p:nvPicPr>
        <p:blipFill>
          <a:blip r:embed="rId19"/>
          <a:stretch>
            <a:fillRect/>
          </a:stretch>
        </p:blipFill>
        <p:spPr>
          <a:xfrm>
            <a:off x="689575" y="4606244"/>
            <a:ext cx="835742" cy="608478"/>
          </a:xfrm>
          <a:prstGeom prst="rect">
            <a:avLst/>
          </a:prstGeom>
        </p:spPr>
      </p:pic>
      <p:pic>
        <p:nvPicPr>
          <p:cNvPr id="49" name="Picture 48">
            <a:extLst>
              <a:ext uri="{FF2B5EF4-FFF2-40B4-BE49-F238E27FC236}">
                <a16:creationId xmlns:a16="http://schemas.microsoft.com/office/drawing/2014/main" id="{2D9329F3-946A-3CFA-CE52-C267F7A1406A}"/>
              </a:ext>
            </a:extLst>
          </p:cNvPr>
          <p:cNvPicPr>
            <a:picLocks noChangeAspect="1"/>
          </p:cNvPicPr>
          <p:nvPr/>
        </p:nvPicPr>
        <p:blipFill>
          <a:blip r:embed="rId20"/>
          <a:stretch>
            <a:fillRect/>
          </a:stretch>
        </p:blipFill>
        <p:spPr>
          <a:xfrm>
            <a:off x="2619120" y="4564013"/>
            <a:ext cx="850695" cy="750958"/>
          </a:xfrm>
          <a:prstGeom prst="rect">
            <a:avLst/>
          </a:prstGeom>
        </p:spPr>
      </p:pic>
      <p:sp>
        <p:nvSpPr>
          <p:cNvPr id="50" name="TextBox 49">
            <a:extLst>
              <a:ext uri="{FF2B5EF4-FFF2-40B4-BE49-F238E27FC236}">
                <a16:creationId xmlns:a16="http://schemas.microsoft.com/office/drawing/2014/main" id="{E615B049-10DD-19D8-6F76-AFD84ABD3CAB}"/>
              </a:ext>
            </a:extLst>
          </p:cNvPr>
          <p:cNvSpPr txBox="1"/>
          <p:nvPr/>
        </p:nvSpPr>
        <p:spPr>
          <a:xfrm>
            <a:off x="6507804" y="3145029"/>
            <a:ext cx="2474259" cy="2306081"/>
          </a:xfrm>
          <a:prstGeom prst="rect">
            <a:avLst/>
          </a:prstGeom>
          <a:noFill/>
        </p:spPr>
        <p:txBody>
          <a:bodyPr wrap="square" rtlCol="0">
            <a:spAutoFit/>
          </a:bodyPr>
          <a:lstStyle/>
          <a:p>
            <a:pPr>
              <a:lnSpc>
                <a:spcPct val="107000"/>
              </a:lnSpc>
              <a:spcAft>
                <a:spcPts val="800"/>
              </a:spcAft>
            </a:pPr>
            <a:r>
              <a:rPr lang="en-GB"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Raised since last update:</a:t>
            </a:r>
          </a:p>
          <a:p>
            <a:pPr marL="171450" indent="-171450">
              <a:lnSpc>
                <a:spcPct val="107000"/>
              </a:lnSpc>
              <a:spcAft>
                <a:spcPts val="80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Cake sale 28/04 – Massive thank you Tina Roberts &amp; Eleanor Halliday- £100.54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spcAft>
                <a:spcPts val="80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Name the Corgi – Massive thanks Karen Rushworth - £54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spcAft>
                <a:spcPts val="80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Disco 2 – coronation 05/05 – £142.39 </a:t>
            </a:r>
          </a:p>
          <a:p>
            <a:pPr marL="171450" indent="-171450">
              <a:lnSpc>
                <a:spcPct val="107000"/>
              </a:lnSpc>
              <a:spcAft>
                <a:spcPts val="800"/>
              </a:spcAft>
              <a:buFont typeface="Arial" panose="020B0604020202020204" pitchFamily="34" charset="0"/>
              <a:buChar char="•"/>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Coronation 07/05 - Village Picnic - £132.75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1" name="TextBox 50">
            <a:extLst>
              <a:ext uri="{FF2B5EF4-FFF2-40B4-BE49-F238E27FC236}">
                <a16:creationId xmlns:a16="http://schemas.microsoft.com/office/drawing/2014/main" id="{C1EBB8FB-88C0-9C94-9F3D-891237FCA7C2}"/>
              </a:ext>
            </a:extLst>
          </p:cNvPr>
          <p:cNvSpPr txBox="1"/>
          <p:nvPr/>
        </p:nvSpPr>
        <p:spPr>
          <a:xfrm>
            <a:off x="8982063" y="3096105"/>
            <a:ext cx="2988169" cy="2180725"/>
          </a:xfrm>
          <a:prstGeom prst="rect">
            <a:avLst/>
          </a:prstGeom>
          <a:noFill/>
        </p:spPr>
        <p:txBody>
          <a:bodyPr wrap="square" rtlCol="0">
            <a:spAutoFit/>
          </a:bodyPr>
          <a:lstStyle/>
          <a:p>
            <a:pPr lvl="0">
              <a:lnSpc>
                <a:spcPct val="107000"/>
              </a:lnSpc>
            </a:pPr>
            <a:r>
              <a:rPr lang="en-GB" sz="1100" b="1" dirty="0">
                <a:effectLst/>
                <a:latin typeface="Calibri" panose="020F0502020204030204" pitchFamily="34" charset="0"/>
                <a:ea typeface="Calibri" panose="020F0502020204030204" pitchFamily="34" charset="0"/>
                <a:cs typeface="Calibri" panose="020F0502020204030204" pitchFamily="34" charset="0"/>
              </a:rPr>
              <a:t>Coming up:</a:t>
            </a:r>
          </a:p>
          <a:p>
            <a:pPr marL="171450" lvl="0" indent="-171450">
              <a:lnSpc>
                <a:spcPct val="107000"/>
              </a:lnSpc>
              <a:buFont typeface="Arial" panose="020B0604020202020204" pitchFamily="34" charset="0"/>
              <a:buChar char="•"/>
            </a:pPr>
            <a:r>
              <a:rPr lang="en-GB" sz="1100" b="1" dirty="0">
                <a:latin typeface="Calibri" panose="020F0502020204030204" pitchFamily="34" charset="0"/>
                <a:ea typeface="Calibri" panose="020F0502020204030204" pitchFamily="34" charset="0"/>
                <a:cs typeface="Calibri" panose="020F0502020204030204" pitchFamily="34" charset="0"/>
              </a:rPr>
              <a:t>Cake sale </a:t>
            </a:r>
            <a:r>
              <a:rPr lang="en-GB" sz="1100" dirty="0">
                <a:latin typeface="Calibri" panose="020F0502020204030204" pitchFamily="34" charset="0"/>
                <a:ea typeface="Calibri" panose="020F0502020204030204" pitchFamily="34" charset="0"/>
                <a:cs typeface="Calibri" panose="020F0502020204030204" pitchFamily="34" charset="0"/>
              </a:rPr>
              <a:t>– 16</a:t>
            </a:r>
            <a:r>
              <a:rPr lang="en-GB" sz="1100" baseline="30000" dirty="0">
                <a:latin typeface="Calibri" panose="020F0502020204030204" pitchFamily="34" charset="0"/>
                <a:ea typeface="Calibri" panose="020F0502020204030204" pitchFamily="34" charset="0"/>
                <a:cs typeface="Calibri" panose="020F0502020204030204" pitchFamily="34" charset="0"/>
              </a:rPr>
              <a:t>th</a:t>
            </a:r>
            <a:r>
              <a:rPr lang="en-GB" sz="1100" dirty="0">
                <a:latin typeface="Calibri" panose="020F0502020204030204" pitchFamily="34" charset="0"/>
                <a:ea typeface="Calibri" panose="020F0502020204030204" pitchFamily="34" charset="0"/>
                <a:cs typeface="Calibri" panose="020F0502020204030204" pitchFamily="34" charset="0"/>
              </a:rPr>
              <a:t> June</a:t>
            </a:r>
          </a:p>
          <a:p>
            <a:pPr marL="171450" lvl="0" indent="-171450">
              <a:lnSpc>
                <a:spcPct val="107000"/>
              </a:lnSpc>
              <a:buFont typeface="Arial" panose="020B0604020202020204" pitchFamily="34" charset="0"/>
              <a:buChar char="•"/>
            </a:pPr>
            <a:r>
              <a:rPr lang="en-GB" sz="1100" b="1" dirty="0">
                <a:latin typeface="Calibri" panose="020F0502020204030204" pitchFamily="34" charset="0"/>
                <a:ea typeface="Calibri" panose="020F0502020204030204" pitchFamily="34" charset="0"/>
                <a:cs typeface="Calibri" panose="020F0502020204030204" pitchFamily="34" charset="0"/>
              </a:rPr>
              <a:t>Maintenance day – </a:t>
            </a:r>
            <a:r>
              <a:rPr lang="en-GB" sz="1100">
                <a:latin typeface="Calibri" panose="020F0502020204030204" pitchFamily="34" charset="0"/>
                <a:ea typeface="Calibri" panose="020F0502020204030204" pitchFamily="34" charset="0"/>
                <a:cs typeface="Calibri" panose="020F0502020204030204" pitchFamily="34" charset="0"/>
              </a:rPr>
              <a:t>17</a:t>
            </a:r>
            <a:r>
              <a:rPr lang="en-GB" sz="1100" baseline="30000">
                <a:latin typeface="Calibri" panose="020F0502020204030204" pitchFamily="34" charset="0"/>
                <a:ea typeface="Calibri" panose="020F0502020204030204" pitchFamily="34" charset="0"/>
                <a:cs typeface="Calibri" panose="020F0502020204030204" pitchFamily="34" charset="0"/>
              </a:rPr>
              <a:t>th</a:t>
            </a:r>
            <a:r>
              <a:rPr lang="en-GB" sz="1100">
                <a:latin typeface="Calibri" panose="020F0502020204030204" pitchFamily="34" charset="0"/>
                <a:ea typeface="Calibri" panose="020F0502020204030204" pitchFamily="34" charset="0"/>
                <a:cs typeface="Calibri" panose="020F0502020204030204" pitchFamily="34" charset="0"/>
              </a:rPr>
              <a:t> or 24</a:t>
            </a:r>
            <a:r>
              <a:rPr lang="en-GB" sz="1100" baseline="30000">
                <a:latin typeface="Calibri" panose="020F0502020204030204" pitchFamily="34" charset="0"/>
                <a:ea typeface="Calibri" panose="020F0502020204030204" pitchFamily="34" charset="0"/>
                <a:cs typeface="Calibri" panose="020F0502020204030204" pitchFamily="34" charset="0"/>
              </a:rPr>
              <a:t>th</a:t>
            </a:r>
            <a:r>
              <a:rPr lang="en-GB" sz="1100">
                <a:latin typeface="Calibri" panose="020F0502020204030204" pitchFamily="34" charset="0"/>
                <a:ea typeface="Calibri" panose="020F0502020204030204" pitchFamily="34" charset="0"/>
                <a:cs typeface="Calibri" panose="020F0502020204030204" pitchFamily="34" charset="0"/>
              </a:rPr>
              <a:t> June</a:t>
            </a:r>
            <a:r>
              <a:rPr lang="en-GB" sz="1100" dirty="0">
                <a:latin typeface="Calibri" panose="020F0502020204030204" pitchFamily="34" charset="0"/>
                <a:ea typeface="Calibri" panose="020F0502020204030204" pitchFamily="34" charset="0"/>
                <a:cs typeface="Calibri" panose="020F0502020204030204" pitchFamily="34" charset="0"/>
              </a:rPr>
              <a:t>? – Mr Jones would like parental/family support to tidy, clean and maintain back area of school – details to follow.</a:t>
            </a:r>
          </a:p>
          <a:p>
            <a:pPr marL="171450" lvl="0" indent="-171450">
              <a:lnSpc>
                <a:spcPct val="107000"/>
              </a:lnSpc>
              <a:buFont typeface="Arial" panose="020B0604020202020204" pitchFamily="34" charset="0"/>
              <a:buChar char="•"/>
            </a:pPr>
            <a:r>
              <a:rPr lang="en-GB" sz="1100" b="1" dirty="0">
                <a:latin typeface="Calibri" panose="020F0502020204030204" pitchFamily="34" charset="0"/>
                <a:ea typeface="Calibri" panose="020F0502020204030204" pitchFamily="34" charset="0"/>
                <a:cs typeface="Calibri" panose="020F0502020204030204" pitchFamily="34" charset="0"/>
              </a:rPr>
              <a:t>Sports day  -</a:t>
            </a:r>
            <a:r>
              <a:rPr lang="en-GB" sz="1100" dirty="0">
                <a:latin typeface="Calibri" panose="020F0502020204030204" pitchFamily="34" charset="0"/>
                <a:ea typeface="Calibri" panose="020F0502020204030204" pitchFamily="34" charset="0"/>
                <a:cs typeface="Calibri" panose="020F0502020204030204" pitchFamily="34" charset="0"/>
              </a:rPr>
              <a:t> 27</a:t>
            </a:r>
            <a:r>
              <a:rPr lang="en-GB" sz="1100" baseline="30000" dirty="0">
                <a:latin typeface="Calibri" panose="020F0502020204030204" pitchFamily="34" charset="0"/>
                <a:ea typeface="Calibri" panose="020F0502020204030204" pitchFamily="34" charset="0"/>
                <a:cs typeface="Calibri" panose="020F0502020204030204" pitchFamily="34" charset="0"/>
              </a:rPr>
              <a:t>th</a:t>
            </a:r>
            <a:r>
              <a:rPr lang="en-GB" sz="1100" dirty="0">
                <a:latin typeface="Calibri" panose="020F0502020204030204" pitchFamily="34" charset="0"/>
                <a:ea typeface="Calibri" panose="020F0502020204030204" pitchFamily="34" charset="0"/>
                <a:cs typeface="Calibri" panose="020F0502020204030204" pitchFamily="34" charset="0"/>
              </a:rPr>
              <a:t> June (cakes/raffle/uniform)</a:t>
            </a:r>
          </a:p>
          <a:p>
            <a:pPr marL="171450" lvl="0" indent="-171450">
              <a:lnSpc>
                <a:spcPct val="107000"/>
              </a:lnSpc>
              <a:buFont typeface="Arial" panose="020B0604020202020204" pitchFamily="34" charset="0"/>
              <a:buChar char="•"/>
            </a:pPr>
            <a:r>
              <a:rPr lang="en-GB" sz="1100" b="1" dirty="0">
                <a:effectLst/>
                <a:latin typeface="Calibri" panose="020F0502020204030204" pitchFamily="34" charset="0"/>
                <a:ea typeface="Calibri" panose="020F0502020204030204" pitchFamily="34" charset="0"/>
                <a:cs typeface="Calibri" panose="020F0502020204030204" pitchFamily="34" charset="0"/>
              </a:rPr>
              <a:t>Family day – Sunday 25</a:t>
            </a:r>
            <a:r>
              <a:rPr lang="en-GB" sz="1100" b="1" baseline="30000" dirty="0">
                <a:effectLst/>
                <a:latin typeface="Calibri" panose="020F0502020204030204" pitchFamily="34" charset="0"/>
                <a:ea typeface="Calibri" panose="020F0502020204030204" pitchFamily="34" charset="0"/>
                <a:cs typeface="Calibri" panose="020F0502020204030204" pitchFamily="34" charset="0"/>
              </a:rPr>
              <a:t>th</a:t>
            </a:r>
            <a:r>
              <a:rPr lang="en-GB" sz="1100" b="1" dirty="0">
                <a:effectLst/>
                <a:latin typeface="Calibri" panose="020F0502020204030204" pitchFamily="34" charset="0"/>
                <a:ea typeface="Calibri" panose="020F0502020204030204" pitchFamily="34" charset="0"/>
                <a:cs typeface="Calibri" panose="020F0502020204030204" pitchFamily="34" charset="0"/>
              </a:rPr>
              <a:t> June</a:t>
            </a:r>
            <a:r>
              <a:rPr lang="en-GB" sz="1100" dirty="0">
                <a:effectLst/>
                <a:latin typeface="Calibri" panose="020F0502020204030204" pitchFamily="34" charset="0"/>
                <a:ea typeface="Calibri" panose="020F0502020204030204" pitchFamily="34" charset="0"/>
                <a:cs typeface="Calibri" panose="020F0502020204030204" pitchFamily="34" charset="0"/>
              </a:rPr>
              <a:t> –Lunch – tickets available see Cath</a:t>
            </a:r>
          </a:p>
          <a:p>
            <a:pPr marL="171450" lvl="0" indent="-171450">
              <a:lnSpc>
                <a:spcPct val="107000"/>
              </a:lnSpc>
              <a:buFont typeface="Arial" panose="020B0604020202020204" pitchFamily="34" charset="0"/>
              <a:buChar char="•"/>
            </a:pPr>
            <a:r>
              <a:rPr lang="en-GB" sz="1100" b="1" dirty="0">
                <a:effectLst/>
                <a:latin typeface="Calibri" panose="020F0502020204030204" pitchFamily="34" charset="0"/>
                <a:ea typeface="Calibri" panose="020F0502020204030204" pitchFamily="34" charset="0"/>
                <a:cs typeface="Calibri" panose="020F0502020204030204" pitchFamily="34" charset="0"/>
              </a:rPr>
              <a:t>Meifod Village show </a:t>
            </a:r>
            <a:r>
              <a:rPr lang="en-GB" sz="1100" dirty="0">
                <a:effectLst/>
                <a:latin typeface="Calibri" panose="020F0502020204030204" pitchFamily="34" charset="0"/>
                <a:ea typeface="Calibri" panose="020F0502020204030204" pitchFamily="34" charset="0"/>
                <a:cs typeface="Calibri" panose="020F0502020204030204" pitchFamily="34" charset="0"/>
              </a:rPr>
              <a:t>– 22</a:t>
            </a:r>
            <a:r>
              <a:rPr lang="en-GB" sz="1100" baseline="30000" dirty="0">
                <a:effectLst/>
                <a:latin typeface="Calibri" panose="020F0502020204030204" pitchFamily="34" charset="0"/>
                <a:ea typeface="Calibri" panose="020F0502020204030204" pitchFamily="34" charset="0"/>
                <a:cs typeface="Calibri" panose="020F0502020204030204" pitchFamily="34" charset="0"/>
              </a:rPr>
              <a:t>nd</a:t>
            </a:r>
            <a:r>
              <a:rPr lang="en-GB" sz="1100" dirty="0">
                <a:effectLst/>
                <a:latin typeface="Calibri" panose="020F0502020204030204" pitchFamily="34" charset="0"/>
                <a:ea typeface="Calibri" panose="020F0502020204030204" pitchFamily="34" charset="0"/>
                <a:cs typeface="Calibri" panose="020F0502020204030204" pitchFamily="34" charset="0"/>
              </a:rPr>
              <a:t> July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53" name="TextBox 52">
            <a:extLst>
              <a:ext uri="{FF2B5EF4-FFF2-40B4-BE49-F238E27FC236}">
                <a16:creationId xmlns:a16="http://schemas.microsoft.com/office/drawing/2014/main" id="{0D5FDDEB-7904-EDED-792A-32D36ED70F13}"/>
              </a:ext>
            </a:extLst>
          </p:cNvPr>
          <p:cNvSpPr txBox="1"/>
          <p:nvPr/>
        </p:nvSpPr>
        <p:spPr>
          <a:xfrm>
            <a:off x="6507804" y="5400453"/>
            <a:ext cx="5438967" cy="769441"/>
          </a:xfrm>
          <a:prstGeom prst="rect">
            <a:avLst/>
          </a:prstGeom>
          <a:noFill/>
        </p:spPr>
        <p:txBody>
          <a:bodyPr wrap="square" rtlCol="0">
            <a:spAutoFit/>
          </a:bodyPr>
          <a:lstStyle/>
          <a:p>
            <a:r>
              <a:rPr lang="en-GB" sz="1100" b="1" dirty="0"/>
              <a:t>Play area latest…</a:t>
            </a:r>
          </a:p>
          <a:p>
            <a:r>
              <a:rPr lang="en-GB" sz="1100" dirty="0"/>
              <a:t>Powys CC inspection highlighted some installation issues. Installation company are in the progress of rectifying and once completed will be officially opened. This project has been funded by the National Lottery and The Friends. Launch date tbc.</a:t>
            </a:r>
          </a:p>
        </p:txBody>
      </p:sp>
      <p:pic>
        <p:nvPicPr>
          <p:cNvPr id="55" name="Graphic 54" descr="Clapping hands">
            <a:extLst>
              <a:ext uri="{FF2B5EF4-FFF2-40B4-BE49-F238E27FC236}">
                <a16:creationId xmlns:a16="http://schemas.microsoft.com/office/drawing/2014/main" id="{7AF3B6CB-D72A-5227-C4BB-ED4C75380C5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712581" y="4855552"/>
            <a:ext cx="836599" cy="836599"/>
          </a:xfrm>
          <a:prstGeom prst="rect">
            <a:avLst/>
          </a:prstGeom>
        </p:spPr>
      </p:pic>
    </p:spTree>
    <p:extLst>
      <p:ext uri="{BB962C8B-B14F-4D97-AF65-F5344CB8AC3E}">
        <p14:creationId xmlns:p14="http://schemas.microsoft.com/office/powerpoint/2010/main" val="10299611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1063</TotalTime>
  <Words>534</Words>
  <Application>Microsoft Office PowerPoint</Application>
  <PresentationFormat>Widescreen</PresentationFormat>
  <Paragraphs>26</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Arial Narrow</vt:lpstr>
      <vt:lpstr>Calibri</vt:lpstr>
      <vt:lpstr>Calibri Light</vt:lpstr>
      <vt:lpstr>Comic Sans MS</vt:lpstr>
      <vt:lpstr>Helvetica</vt:lpstr>
      <vt:lpstr>Ink Free</vt:lpstr>
      <vt:lpstr>Office Theme</vt:lpstr>
      <vt:lpstr>Friends of Ysgol Meifod  Summer ’23 newsletter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Friends of Ysgol Meifod  Spring newsletter</dc:title>
  <dc:creator>Bullen Family</dc:creator>
  <cp:lastModifiedBy>Bullen Family</cp:lastModifiedBy>
  <cp:revision>6</cp:revision>
  <dcterms:created xsi:type="dcterms:W3CDTF">2023-03-14T14:43:07Z</dcterms:created>
  <dcterms:modified xsi:type="dcterms:W3CDTF">2023-05-31T08:41:30Z</dcterms:modified>
</cp:coreProperties>
</file>